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Noto Sans Medium"/>
      <p:regular r:id="rId39"/>
      <p:bold r:id="rId40"/>
      <p:italic r:id="rId41"/>
      <p:boldItalic r:id="rId42"/>
    </p:embeddedFont>
    <p:embeddedFont>
      <p:font typeface="Noto Sans"/>
      <p:bold r:id="rId43"/>
      <p:boldItalic r:id="rId44"/>
    </p:embeddedFont>
    <p:embeddedFont>
      <p:font typeface="Gothic A1"/>
      <p:regular r:id="rId45"/>
      <p:bold r:id="rId46"/>
    </p:embeddedFont>
    <p:embeddedFont>
      <p:font typeface="Gothic A1 ExtraLight"/>
      <p:regular r:id="rId47"/>
      <p:bold r:id="rId48"/>
    </p:embeddedFont>
    <p:embeddedFont>
      <p:font typeface="Gothic A1 Thin"/>
      <p:regular r:id="rId49"/>
      <p:bold r:id="rId50"/>
    </p:embeddedFont>
    <p:embeddedFont>
      <p:font typeface="Quicksand Light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7BCE92-987C-4BF4-AFFC-5EF2BEB51F20}">
  <a:tblStyle styleId="{977BCE92-987C-4BF4-AFFC-5EF2BEB51F2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Medium-bold.fntdata"/><Relationship Id="rId42" Type="http://schemas.openxmlformats.org/officeDocument/2006/relationships/font" Target="fonts/NotoSansMedium-boldItalic.fntdata"/><Relationship Id="rId41" Type="http://schemas.openxmlformats.org/officeDocument/2006/relationships/font" Target="fonts/NotoSansMedium-italic.fntdata"/><Relationship Id="rId44" Type="http://schemas.openxmlformats.org/officeDocument/2006/relationships/font" Target="fonts/NotoSans-boldItalic.fntdata"/><Relationship Id="rId43" Type="http://schemas.openxmlformats.org/officeDocument/2006/relationships/font" Target="fonts/NotoSans-bold.fntdata"/><Relationship Id="rId46" Type="http://schemas.openxmlformats.org/officeDocument/2006/relationships/font" Target="fonts/GothicA1-bold.fntdata"/><Relationship Id="rId45" Type="http://schemas.openxmlformats.org/officeDocument/2006/relationships/font" Target="fonts/GothicA1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othicA1ExtraLight-bold.fntdata"/><Relationship Id="rId47" Type="http://schemas.openxmlformats.org/officeDocument/2006/relationships/font" Target="fonts/GothicA1ExtraLight-regular.fntdata"/><Relationship Id="rId49" Type="http://schemas.openxmlformats.org/officeDocument/2006/relationships/font" Target="fonts/GothicA1Thi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NotoSansMedium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icksandLight-regular.fntdata"/><Relationship Id="rId50" Type="http://schemas.openxmlformats.org/officeDocument/2006/relationships/font" Target="fonts/GothicA1Thin-bold.fntdata"/><Relationship Id="rId52" Type="http://schemas.openxmlformats.org/officeDocument/2006/relationships/font" Target="fonts/Quicksand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51c3fb590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51c3fb590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51c3fb59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51c3fb59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51c3fb5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51c3fb5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51c3fb5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51c3fb5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51c3fb5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51c3fb5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51c3fb59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51c3fb59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51c3fb59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51c3fb59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51c3fb5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51c3fb5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35f1de6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35f1de6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35f1de64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35f1de64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35f1de6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35f1de6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36009af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36009af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51c3fb59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51c3fb59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527b9bb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e527b9bb5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527b9bb5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e527b9bb57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51c3fb59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e51c3fb590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51c3fb59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e51c3fb590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51c3fb59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e51c3fb590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51c3fb59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e51c3fb590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51c3fb59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e51c3fb59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51c3fb59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e51c3fb590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36009af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36009af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524c20f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e524c20f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51c3fb59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51c3fb59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51c3fb5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51c3fb5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51c3fb59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51c3fb59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51c3fb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51c3fb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51c3fb59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e51c3fb590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36009af9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36009af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36009af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36009af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51c3fb590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51c3fb590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66.png"/><Relationship Id="rId5" Type="http://schemas.openxmlformats.org/officeDocument/2006/relationships/image" Target="../media/image31.png"/><Relationship Id="rId6" Type="http://schemas.openxmlformats.org/officeDocument/2006/relationships/image" Target="../media/image55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2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5" Type="http://schemas.openxmlformats.org/officeDocument/2006/relationships/image" Target="../media/image72.png"/><Relationship Id="rId6" Type="http://schemas.openxmlformats.org/officeDocument/2006/relationships/image" Target="../media/image8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6.png"/><Relationship Id="rId13" Type="http://schemas.openxmlformats.org/officeDocument/2006/relationships/image" Target="../media/image7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58.png"/><Relationship Id="rId1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38525" y="977500"/>
            <a:ext cx="5450100" cy="26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MINI PROJECT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GROUP #1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PRESENTATION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 flipH="1" rot="10800000">
            <a:off x="519150" y="3601300"/>
            <a:ext cx="47268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3722020" y="73900"/>
            <a:ext cx="1794600" cy="54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</a:rPr>
              <a:t>관리자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998334" y="1465772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로그인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930306" y="1465772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로그아웃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74" name="Google Shape;174;p22"/>
          <p:cNvCxnSpPr>
            <a:stCxn id="172" idx="1"/>
            <a:endCxn id="173" idx="3"/>
          </p:cNvCxnSpPr>
          <p:nvPr/>
        </p:nvCxnSpPr>
        <p:spPr>
          <a:xfrm rot="10800000">
            <a:off x="3172434" y="1687472"/>
            <a:ext cx="82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/>
          <p:nvPr/>
        </p:nvSpPr>
        <p:spPr>
          <a:xfrm>
            <a:off x="5304240" y="2973793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616988" y="2800763"/>
            <a:ext cx="1052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공지사항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5570716" y="3293136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570716" y="3779640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수정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570716" y="4266144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405474" y="2968018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582225" y="2800850"/>
            <a:ext cx="12933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Q&amp;A 답변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7671951" y="3287361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7671951" y="3773865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수정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7671951" y="4260369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174988" y="2968018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441465" y="2800857"/>
            <a:ext cx="1073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상품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41465" y="3287361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441465" y="3773865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89" name="Google Shape;189;p22"/>
          <p:cNvCxnSpPr>
            <a:stCxn id="171" idx="2"/>
            <a:endCxn id="172" idx="0"/>
          </p:cNvCxnSpPr>
          <p:nvPr/>
        </p:nvCxnSpPr>
        <p:spPr>
          <a:xfrm>
            <a:off x="4619320" y="620500"/>
            <a:ext cx="0" cy="84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2"/>
          <p:cNvCxnSpPr/>
          <p:nvPr/>
        </p:nvCxnSpPr>
        <p:spPr>
          <a:xfrm rot="10800000">
            <a:off x="4615800" y="1918225"/>
            <a:ext cx="30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endCxn id="192" idx="0"/>
          </p:cNvCxnSpPr>
          <p:nvPr/>
        </p:nvCxnSpPr>
        <p:spPr>
          <a:xfrm flipH="1">
            <a:off x="3235788" y="2076563"/>
            <a:ext cx="1751100" cy="724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2"/>
          <p:cNvCxnSpPr>
            <a:stCxn id="186" idx="0"/>
          </p:cNvCxnSpPr>
          <p:nvPr/>
        </p:nvCxnSpPr>
        <p:spPr>
          <a:xfrm rot="-5400000">
            <a:off x="3422865" y="-368043"/>
            <a:ext cx="724200" cy="5613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>
            <a:endCxn id="181" idx="0"/>
          </p:cNvCxnSpPr>
          <p:nvPr/>
        </p:nvCxnSpPr>
        <p:spPr>
          <a:xfrm>
            <a:off x="4618675" y="2076650"/>
            <a:ext cx="3610200" cy="724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>
            <a:endCxn id="176" idx="0"/>
          </p:cNvCxnSpPr>
          <p:nvPr/>
        </p:nvCxnSpPr>
        <p:spPr>
          <a:xfrm flipH="1">
            <a:off x="6143188" y="2084063"/>
            <a:ext cx="900" cy="71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/>
          <p:nvPr/>
        </p:nvSpPr>
        <p:spPr>
          <a:xfrm>
            <a:off x="2396840" y="2973793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2709588" y="2800763"/>
            <a:ext cx="1052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회원관리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2614788" y="3293063"/>
            <a:ext cx="1242000" cy="35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탈퇴유무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2614788" y="3779574"/>
            <a:ext cx="12420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로그인유무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2614788" y="4266086"/>
            <a:ext cx="12420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ctrTitle"/>
          </p:nvPr>
        </p:nvSpPr>
        <p:spPr>
          <a:xfrm>
            <a:off x="2610000" y="1952875"/>
            <a:ext cx="39240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Thin"/>
                <a:ea typeface="Gothic A1 Thin"/>
                <a:cs typeface="Gothic A1 Thin"/>
                <a:sym typeface="Gothic A1 Thin"/>
              </a:rPr>
              <a:t>기능 소개</a:t>
            </a:r>
            <a:endParaRPr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 flipH="1" rot="10800000">
            <a:off x="2865000" y="2923938"/>
            <a:ext cx="34140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3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1461750" y="3369775"/>
            <a:ext cx="62205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ctrTitle"/>
          </p:nvPr>
        </p:nvSpPr>
        <p:spPr>
          <a:xfrm>
            <a:off x="2865000" y="1952863"/>
            <a:ext cx="33684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Thin"/>
                <a:ea typeface="Gothic A1 Thin"/>
                <a:cs typeface="Gothic A1 Thin"/>
                <a:sym typeface="Gothic A1 Thin"/>
              </a:rPr>
              <a:t>MEMBER</a:t>
            </a:r>
            <a:endParaRPr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cxnSp>
        <p:nvCxnSpPr>
          <p:cNvPr id="213" name="Google Shape;213;p24"/>
          <p:cNvCxnSpPr/>
          <p:nvPr/>
        </p:nvCxnSpPr>
        <p:spPr>
          <a:xfrm flipH="1" rot="10800000">
            <a:off x="2865000" y="2923938"/>
            <a:ext cx="34140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75" y="978350"/>
            <a:ext cx="4088459" cy="38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5581072" y="1547387"/>
            <a:ext cx="691800" cy="60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5551515" y="3768298"/>
            <a:ext cx="691800" cy="60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5603240" y="3021493"/>
            <a:ext cx="691800" cy="60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50" y="1937300"/>
            <a:ext cx="3024350" cy="1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150" y="1892975"/>
            <a:ext cx="3024350" cy="191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150" y="857900"/>
            <a:ext cx="3024353" cy="186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6" name="Google Shape;226;p25"/>
          <p:cNvCxnSpPr>
            <a:stCxn id="220" idx="1"/>
            <a:endCxn id="223" idx="0"/>
          </p:cNvCxnSpPr>
          <p:nvPr/>
        </p:nvCxnSpPr>
        <p:spPr>
          <a:xfrm rot="5400000">
            <a:off x="3564834" y="-180151"/>
            <a:ext cx="302100" cy="3933000"/>
          </a:xfrm>
          <a:prstGeom prst="curvedConnector3">
            <a:avLst>
              <a:gd fmla="val -1079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>
            <a:stCxn id="222" idx="6"/>
            <a:endCxn id="225" idx="2"/>
          </p:cNvCxnSpPr>
          <p:nvPr/>
        </p:nvCxnSpPr>
        <p:spPr>
          <a:xfrm flipH="1" rot="10800000">
            <a:off x="6295040" y="2724643"/>
            <a:ext cx="1241400" cy="597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5"/>
          <p:cNvCxnSpPr>
            <a:stCxn id="221" idx="6"/>
            <a:endCxn id="224" idx="2"/>
          </p:cNvCxnSpPr>
          <p:nvPr/>
        </p:nvCxnSpPr>
        <p:spPr>
          <a:xfrm flipH="1" rot="10800000">
            <a:off x="6243315" y="3812548"/>
            <a:ext cx="1293000" cy="255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6050" y="733092"/>
            <a:ext cx="3551910" cy="1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회원가입 페이지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75" y="568000"/>
            <a:ext cx="7081649" cy="34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회원가입 페이지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25" y="920106"/>
            <a:ext cx="2142078" cy="415579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1300483" y="2418775"/>
            <a:ext cx="606000" cy="487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874" y="2891286"/>
            <a:ext cx="1962039" cy="108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807" y="1743066"/>
            <a:ext cx="1912195" cy="953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27"/>
          <p:cNvSpPr/>
          <p:nvPr/>
        </p:nvSpPr>
        <p:spPr>
          <a:xfrm>
            <a:off x="4442315" y="1600521"/>
            <a:ext cx="67500" cy="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4411644" y="2767128"/>
            <a:ext cx="98100" cy="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4426959" y="3985647"/>
            <a:ext cx="67500" cy="9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5457771" y="1902596"/>
            <a:ext cx="2049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메일 인증코드 복사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5544200" y="2693446"/>
            <a:ext cx="2692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코드 인증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시간 초과시 인증코드 만료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50" name="Google Shape;250;p27"/>
          <p:cNvGrpSpPr/>
          <p:nvPr/>
        </p:nvGrpSpPr>
        <p:grpSpPr>
          <a:xfrm>
            <a:off x="1817687" y="576425"/>
            <a:ext cx="6419786" cy="4434036"/>
            <a:chOff x="1149725" y="30100"/>
            <a:chExt cx="7733750" cy="4979825"/>
          </a:xfrm>
        </p:grpSpPr>
        <p:pic>
          <p:nvPicPr>
            <p:cNvPr id="251" name="Google Shape;25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23388" y="4026150"/>
              <a:ext cx="2363725" cy="98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27"/>
            <p:cNvSpPr txBox="1"/>
            <p:nvPr/>
          </p:nvSpPr>
          <p:spPr>
            <a:xfrm>
              <a:off x="5565175" y="4129625"/>
              <a:ext cx="1995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Char char="●"/>
              </a:pPr>
              <a:r>
                <a:rPr lang="ko" sz="1300">
                  <a:solidFill>
                    <a:schemeClr val="dk1"/>
                  </a:solidFill>
                </a:rPr>
                <a:t>아이디 확인</a:t>
              </a:r>
              <a:endParaRPr sz="1300">
                <a:solidFill>
                  <a:schemeClr val="dk1"/>
                </a:solidFill>
              </a:endParaRPr>
            </a:p>
          </p:txBody>
        </p:sp>
        <p:grpSp>
          <p:nvGrpSpPr>
            <p:cNvPr id="253" name="Google Shape;253;p27"/>
            <p:cNvGrpSpPr/>
            <p:nvPr/>
          </p:nvGrpSpPr>
          <p:grpSpPr>
            <a:xfrm>
              <a:off x="1149725" y="30100"/>
              <a:ext cx="7733750" cy="2149388"/>
              <a:chOff x="1149725" y="30100"/>
              <a:chExt cx="7733750" cy="2149388"/>
            </a:xfrm>
          </p:grpSpPr>
          <p:pic>
            <p:nvPicPr>
              <p:cNvPr id="254" name="Google Shape;25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201425" y="30100"/>
                <a:ext cx="2397275" cy="1107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5" name="Google Shape;255;p27"/>
              <p:cNvSpPr txBox="1"/>
              <p:nvPr/>
            </p:nvSpPr>
            <p:spPr>
              <a:xfrm>
                <a:off x="5565175" y="51725"/>
                <a:ext cx="3318300" cy="65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Char char="●"/>
                </a:pPr>
                <a:r>
                  <a:rPr lang="ko" sz="1300">
                    <a:solidFill>
                      <a:schemeClr val="dk1"/>
                    </a:solidFill>
                  </a:rPr>
                  <a:t>이름, 이메일 입력</a:t>
                </a:r>
                <a:endParaRPr sz="1300">
                  <a:solidFill>
                    <a:schemeClr val="dk1"/>
                  </a:solidFill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Char char="●"/>
                </a:pPr>
                <a:r>
                  <a:rPr lang="ko" sz="1300">
                    <a:solidFill>
                      <a:schemeClr val="dk1"/>
                    </a:solidFill>
                  </a:rPr>
                  <a:t>이메일 인증 받기 클릭</a:t>
                </a:r>
                <a:endParaRPr sz="13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56" name="Google Shape;256;p27"/>
              <p:cNvCxnSpPr>
                <a:stCxn id="254" idx="1"/>
                <a:endCxn id="242" idx="7"/>
              </p:cNvCxnSpPr>
              <p:nvPr/>
            </p:nvCxnSpPr>
            <p:spPr>
              <a:xfrm flipH="1">
                <a:off x="1149725" y="584088"/>
                <a:ext cx="2051700" cy="1595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cxnSp>
        <p:nvCxnSpPr>
          <p:cNvPr id="257" name="Google Shape;257;p27"/>
          <p:cNvCxnSpPr>
            <a:stCxn id="254" idx="1"/>
            <a:endCxn id="258" idx="7"/>
          </p:cNvCxnSpPr>
          <p:nvPr/>
        </p:nvCxnSpPr>
        <p:spPr>
          <a:xfrm flipH="1">
            <a:off x="2545803" y="1069696"/>
            <a:ext cx="975000" cy="143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5664" y="3170534"/>
            <a:ext cx="2489932" cy="90807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 rot="-5400000">
            <a:off x="5551240" y="3427073"/>
            <a:ext cx="72600" cy="8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2103208" y="2418775"/>
            <a:ext cx="606000" cy="487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로그인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487825"/>
            <a:ext cx="2796900" cy="457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8"/>
          <p:cNvCxnSpPr>
            <a:endCxn id="269" idx="1"/>
          </p:cNvCxnSpPr>
          <p:nvPr/>
        </p:nvCxnSpPr>
        <p:spPr>
          <a:xfrm flipH="1" rot="10800000">
            <a:off x="2630763" y="4683587"/>
            <a:ext cx="929100" cy="4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8"/>
          <p:cNvSpPr txBox="1"/>
          <p:nvPr/>
        </p:nvSpPr>
        <p:spPr>
          <a:xfrm>
            <a:off x="4980925" y="4500550"/>
            <a:ext cx="19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425" y="4315788"/>
            <a:ext cx="2370074" cy="73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2" name="Google Shape;272;p28"/>
          <p:cNvCxnSpPr>
            <a:stCxn id="269" idx="3"/>
            <a:endCxn id="271" idx="1"/>
          </p:cNvCxnSpPr>
          <p:nvPr/>
        </p:nvCxnSpPr>
        <p:spPr>
          <a:xfrm>
            <a:off x="5540463" y="4683587"/>
            <a:ext cx="92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8"/>
          <p:cNvCxnSpPr/>
          <p:nvPr/>
        </p:nvCxnSpPr>
        <p:spPr>
          <a:xfrm flipH="1" rot="10800000">
            <a:off x="2623475" y="3729100"/>
            <a:ext cx="866400" cy="66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475" y="1500175"/>
            <a:ext cx="2271775" cy="150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8"/>
          <p:cNvCxnSpPr/>
          <p:nvPr/>
        </p:nvCxnSpPr>
        <p:spPr>
          <a:xfrm flipH="1" rot="10800000">
            <a:off x="2335275" y="3066900"/>
            <a:ext cx="4434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9863" y="4315800"/>
            <a:ext cx="1980600" cy="73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600" y="3273013"/>
            <a:ext cx="2035725" cy="702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28"/>
          <p:cNvSpPr txBox="1"/>
          <p:nvPr/>
        </p:nvSpPr>
        <p:spPr>
          <a:xfrm>
            <a:off x="3436525" y="2975026"/>
            <a:ext cx="1544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*비밀번호 일치시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398825" y="3015663"/>
            <a:ext cx="1544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*비밀번호 불일치시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50" y="3273013"/>
            <a:ext cx="2401525" cy="702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0" name="Google Shape;280;p28"/>
          <p:cNvCxnSpPr>
            <a:stCxn id="276" idx="3"/>
            <a:endCxn id="279" idx="1"/>
          </p:cNvCxnSpPr>
          <p:nvPr/>
        </p:nvCxnSpPr>
        <p:spPr>
          <a:xfrm>
            <a:off x="5564325" y="3624038"/>
            <a:ext cx="9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2169875" y="1211875"/>
            <a:ext cx="1773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*주소 검색창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3489875" y="4001281"/>
            <a:ext cx="16722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*비밀번호 입력 후 일치시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6469575" y="4041925"/>
            <a:ext cx="15444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탈퇴 완료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회원정보 수정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ctrTitle"/>
          </p:nvPr>
        </p:nvSpPr>
        <p:spPr>
          <a:xfrm>
            <a:off x="1590150" y="1992290"/>
            <a:ext cx="59637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PRODUCT / ORDER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290" name="Google Shape;290;p29"/>
          <p:cNvCxnSpPr/>
          <p:nvPr/>
        </p:nvCxnSpPr>
        <p:spPr>
          <a:xfrm>
            <a:off x="1904100" y="2943955"/>
            <a:ext cx="53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63" y="1199676"/>
            <a:ext cx="8049475" cy="36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445" y="2655945"/>
            <a:ext cx="1764250" cy="16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/>
          <p:nvPr/>
        </p:nvSpPr>
        <p:spPr>
          <a:xfrm>
            <a:off x="2295125" y="1438975"/>
            <a:ext cx="2103900" cy="1490100"/>
          </a:xfrm>
          <a:prstGeom prst="wedgeRectCallout">
            <a:avLst>
              <a:gd fmla="val -15803" name="adj1"/>
              <a:gd fmla="val 6368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keydown 이벤트 함수로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0, 1, 2, 3, 4, 5, 6, 7, 8, 9, delete, enter, 좌우 방향키 이외에 입력되지 않도록 설정 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6448100" y="2021875"/>
            <a:ext cx="2103900" cy="1005000"/>
          </a:xfrm>
          <a:prstGeom prst="wedgeRectCallout">
            <a:avLst>
              <a:gd fmla="val -29539" name="adj1"/>
              <a:gd fmla="val 6751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동일상품이 장바구니 or 찜목록에 들어있으면 추가되지 않도록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상품 상세보기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19413"/>
          <a:stretch/>
        </p:blipFill>
        <p:spPr>
          <a:xfrm>
            <a:off x="995100" y="1166400"/>
            <a:ext cx="7153800" cy="37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174" y="3887999"/>
            <a:ext cx="1519225" cy="1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/>
          <p:nvPr/>
        </p:nvSpPr>
        <p:spPr>
          <a:xfrm>
            <a:off x="6780200" y="243000"/>
            <a:ext cx="2103900" cy="1374600"/>
          </a:xfrm>
          <a:prstGeom prst="wedgeRectCallout">
            <a:avLst>
              <a:gd fmla="val -29539" name="adj1"/>
              <a:gd fmla="val 6751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세션에만 저장되는 목록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ArrayList를 사용하여 세션에 저장한다.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Stream을 사용하여 등록/삭제 관리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4640300" y="3201900"/>
            <a:ext cx="1904400" cy="1002000"/>
          </a:xfrm>
          <a:prstGeom prst="wedgeRectCallout">
            <a:avLst>
              <a:gd fmla="val -8373" name="adj1"/>
              <a:gd fmla="val 59428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상품들을 주문하면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해당 상품들은 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장바구니에서 삭제됨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장바구니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438525" y="2079913"/>
            <a:ext cx="54501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CONTENTS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 flipH="1" rot="10800000">
            <a:off x="438525" y="3049188"/>
            <a:ext cx="32319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5746895" y="1483029"/>
            <a:ext cx="3160200" cy="23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666666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ABOUT US</a:t>
            </a:r>
            <a:r>
              <a:rPr lang="ko" sz="3100">
                <a:solidFill>
                  <a:srgbClr val="666666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 </a:t>
            </a:r>
            <a:endParaRPr sz="3100">
              <a:solidFill>
                <a:srgbClr val="666666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666666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프로젝트 개요</a:t>
            </a:r>
            <a:endParaRPr sz="2600">
              <a:solidFill>
                <a:srgbClr val="666666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666666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기능 소개</a:t>
            </a:r>
            <a:endParaRPr sz="2500">
              <a:solidFill>
                <a:srgbClr val="666666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666666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아쉬운 점 &amp; QNA</a:t>
            </a:r>
            <a:endParaRPr sz="2500">
              <a:solidFill>
                <a:srgbClr val="666666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351114" y="1360212"/>
            <a:ext cx="6468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Gothic A1 Thin"/>
                <a:ea typeface="Gothic A1 Thin"/>
                <a:cs typeface="Gothic A1 Thin"/>
                <a:sym typeface="Gothic A1 Thin"/>
              </a:rPr>
              <a:t>1</a:t>
            </a:r>
            <a:endParaRPr sz="3500"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Gothic A1 Thin"/>
                <a:ea typeface="Gothic A1 Thin"/>
                <a:cs typeface="Gothic A1 Thin"/>
                <a:sym typeface="Gothic A1 Thin"/>
              </a:rPr>
              <a:t>2</a:t>
            </a:r>
            <a:endParaRPr sz="3500"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Gothic A1 Thin"/>
                <a:ea typeface="Gothic A1 Thin"/>
                <a:cs typeface="Gothic A1 Thin"/>
                <a:sym typeface="Gothic A1 Thin"/>
              </a:rPr>
              <a:t>3</a:t>
            </a:r>
            <a:endParaRPr sz="3500"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Gothic A1 Thin"/>
                <a:ea typeface="Gothic A1 Thin"/>
                <a:cs typeface="Gothic A1 Thin"/>
                <a:sym typeface="Gothic A1 Thin"/>
              </a:rPr>
              <a:t>4</a:t>
            </a:r>
            <a:endParaRPr sz="3500"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50" y="1201950"/>
            <a:ext cx="7032099" cy="41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/>
          <p:nvPr/>
        </p:nvSpPr>
        <p:spPr>
          <a:xfrm>
            <a:off x="6403100" y="835025"/>
            <a:ext cx="2331000" cy="1514700"/>
          </a:xfrm>
          <a:prstGeom prst="wedgeRectCallout">
            <a:avLst>
              <a:gd fmla="val -29539" name="adj1"/>
              <a:gd fmla="val 6751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자바스크립트에서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Gothic A1 ExtraLight"/>
                <a:ea typeface="Gothic A1 ExtraLight"/>
                <a:cs typeface="Gothic A1 ExtraLight"/>
                <a:sym typeface="Gothic A1 ExtraLight"/>
              </a:rPr>
              <a:t>결제금액/주문수량을 변수로 선언 후 해당 값들을 파라미터로 하여 다음 페이지로 포워딩</a:t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626" y="2568276"/>
            <a:ext cx="3880750" cy="14151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>
              <a:srgbClr val="000000">
                <a:alpha val="70000"/>
              </a:srgbClr>
            </a:outerShdw>
          </a:effectLst>
        </p:spPr>
      </p:pic>
      <p:sp>
        <p:nvSpPr>
          <p:cNvPr id="316" name="Google Shape;316;p32"/>
          <p:cNvSpPr txBox="1"/>
          <p:nvPr/>
        </p:nvSpPr>
        <p:spPr>
          <a:xfrm>
            <a:off x="3119850" y="81291"/>
            <a:ext cx="2904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주문하기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ctrTitle"/>
          </p:nvPr>
        </p:nvSpPr>
        <p:spPr>
          <a:xfrm>
            <a:off x="2258850" y="1984889"/>
            <a:ext cx="46263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BOARD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322" name="Google Shape;322;p33"/>
          <p:cNvCxnSpPr/>
          <p:nvPr/>
        </p:nvCxnSpPr>
        <p:spPr>
          <a:xfrm>
            <a:off x="3570600" y="2929175"/>
            <a:ext cx="20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3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85850"/>
            <a:ext cx="8235953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350" y="1511300"/>
            <a:ext cx="1689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1500" y="1498600"/>
            <a:ext cx="3035301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500" y="1517650"/>
            <a:ext cx="18986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292100" y="107950"/>
            <a:ext cx="4946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Servlet - Init() [URL Mapping]</a:t>
            </a:r>
            <a:endParaRPr sz="700"/>
          </a:p>
        </p:txBody>
      </p:sp>
      <p:sp>
        <p:nvSpPr>
          <p:cNvPr id="333" name="Google Shape;333;p34"/>
          <p:cNvSpPr txBox="1"/>
          <p:nvPr/>
        </p:nvSpPr>
        <p:spPr>
          <a:xfrm>
            <a:off x="1041400" y="4711700"/>
            <a:ext cx="374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URL</a:t>
            </a:r>
            <a:endParaRPr sz="700"/>
          </a:p>
        </p:txBody>
      </p:sp>
      <p:sp>
        <p:nvSpPr>
          <p:cNvPr id="334" name="Google Shape;334;p34"/>
          <p:cNvSpPr txBox="1"/>
          <p:nvPr/>
        </p:nvSpPr>
        <p:spPr>
          <a:xfrm>
            <a:off x="4044950" y="4705350"/>
            <a:ext cx="83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Class </a:t>
            </a:r>
            <a:r>
              <a:rPr b="0" i="0" lang="k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endParaRPr sz="700"/>
          </a:p>
        </p:txBody>
      </p:sp>
      <p:sp>
        <p:nvSpPr>
          <p:cNvPr id="335" name="Google Shape;335;p34"/>
          <p:cNvSpPr txBox="1"/>
          <p:nvPr/>
        </p:nvSpPr>
        <p:spPr>
          <a:xfrm>
            <a:off x="7404100" y="4711700"/>
            <a:ext cx="870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Method </a:t>
            </a:r>
            <a:r>
              <a:rPr b="0" i="0" lang="k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명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085850"/>
            <a:ext cx="1968501" cy="35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0" y="3727450"/>
            <a:ext cx="6096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9750" y="1085850"/>
            <a:ext cx="2603500" cy="361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07950" y="101600"/>
            <a:ext cx="3670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Directory </a:t>
            </a:r>
            <a:r>
              <a:rPr b="0" i="0" lang="ko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sz="700"/>
          </a:p>
        </p:txBody>
      </p:sp>
      <p:sp>
        <p:nvSpPr>
          <p:cNvPr id="344" name="Google Shape;344;p35"/>
          <p:cNvSpPr txBox="1"/>
          <p:nvPr/>
        </p:nvSpPr>
        <p:spPr>
          <a:xfrm>
            <a:off x="1390650" y="736600"/>
            <a:ext cx="558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 sz="700"/>
          </a:p>
        </p:txBody>
      </p:sp>
      <p:sp>
        <p:nvSpPr>
          <p:cNvPr id="345" name="Google Shape;345;p35"/>
          <p:cNvSpPr txBox="1"/>
          <p:nvPr/>
        </p:nvSpPr>
        <p:spPr>
          <a:xfrm>
            <a:off x="6642100" y="736600"/>
            <a:ext cx="558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sz="700"/>
          </a:p>
        </p:txBody>
      </p:sp>
      <p:sp>
        <p:nvSpPr>
          <p:cNvPr id="346" name="Google Shape;346;p35"/>
          <p:cNvSpPr txBox="1"/>
          <p:nvPr/>
        </p:nvSpPr>
        <p:spPr>
          <a:xfrm>
            <a:off x="2330450" y="3740150"/>
            <a:ext cx="647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jsp(views)</a:t>
            </a:r>
            <a:endParaRPr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225" y="1208826"/>
            <a:ext cx="2913930" cy="183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818" y="3063733"/>
            <a:ext cx="2154746" cy="114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071" y="1906543"/>
            <a:ext cx="2450604" cy="64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9071" y="3046715"/>
            <a:ext cx="2595744" cy="47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9071" y="3494842"/>
            <a:ext cx="2595744" cy="24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9071" y="3704725"/>
            <a:ext cx="2595744" cy="24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06771" y="1424381"/>
            <a:ext cx="3991305" cy="40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6771" y="2059701"/>
            <a:ext cx="3991305" cy="63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3314" y="2768763"/>
            <a:ext cx="1607686" cy="213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67696" y="1225844"/>
            <a:ext cx="4063873" cy="64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3278" y="1889526"/>
            <a:ext cx="4063873" cy="83385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4312349" y="936550"/>
            <a:ext cx="14076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5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ObjectMapper</a:t>
            </a:r>
            <a:endParaRPr sz="7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 rot="-792299">
            <a:off x="3502763" y="1640197"/>
            <a:ext cx="636941" cy="742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47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364" name="Google Shape;364;p36"/>
          <p:cNvSpPr txBox="1"/>
          <p:nvPr/>
        </p:nvSpPr>
        <p:spPr>
          <a:xfrm>
            <a:off x="4323527" y="1259875"/>
            <a:ext cx="14076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000" u="none" cap="none" strike="noStrik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request to MemberDTO</a:t>
            </a:r>
            <a:endParaRPr sz="1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4323527" y="1906550"/>
            <a:ext cx="12708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000" u="none" cap="none" strike="noStrike">
                <a:latin typeface="Gothic A1"/>
                <a:ea typeface="Gothic A1"/>
                <a:cs typeface="Gothic A1"/>
                <a:sym typeface="Gothic A1"/>
              </a:rPr>
              <a:t>DTO to JSONObject</a:t>
            </a:r>
            <a:endParaRPr sz="1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 rot="671135">
            <a:off x="3564129" y="3455568"/>
            <a:ext cx="921709" cy="1077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8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367" name="Google Shape;367;p36"/>
          <p:cNvSpPr txBox="1"/>
          <p:nvPr/>
        </p:nvSpPr>
        <p:spPr>
          <a:xfrm>
            <a:off x="6098671" y="3035370"/>
            <a:ext cx="23391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getter()</a:t>
            </a:r>
            <a:r>
              <a:rPr lang="ko" sz="1100">
                <a:latin typeface="Gothic A1"/>
                <a:ea typeface="Gothic A1"/>
                <a:cs typeface="Gothic A1"/>
                <a:sym typeface="Gothic A1"/>
              </a:rPr>
              <a:t>,</a:t>
            </a: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setter()</a:t>
            </a:r>
            <a:r>
              <a:rPr lang="ko" sz="1100">
                <a:latin typeface="Gothic A1"/>
                <a:ea typeface="Gothic A1"/>
                <a:cs typeface="Gothic A1"/>
                <a:sym typeface="Gothic A1"/>
              </a:rPr>
              <a:t>, </a:t>
            </a: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toString()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객체를 내 맘대로 반죽하듯 만들 수 있다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ex) 매개변수가 3개만 필요하다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4개만 필요하다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7개 필요하다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계속 매개변수가 다른 생성자를 만들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100" u="none" cap="none" strike="noStrike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필요가 없다</a:t>
            </a:r>
            <a:endParaRPr sz="11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8" name="Google Shape;368;p36"/>
          <p:cNvSpPr txBox="1"/>
          <p:nvPr>
            <p:ph idx="4294967295" type="ctrTitle"/>
          </p:nvPr>
        </p:nvSpPr>
        <p:spPr>
          <a:xfrm>
            <a:off x="2001750" y="-29128"/>
            <a:ext cx="51405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latin typeface="Quicksand Light"/>
                <a:ea typeface="Quicksand Light"/>
                <a:cs typeface="Quicksand Light"/>
                <a:sym typeface="Quicksand Light"/>
              </a:rPr>
              <a:t>LIBRARIES</a:t>
            </a:r>
            <a:endParaRPr sz="39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" y="806450"/>
            <a:ext cx="308610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650" y="127000"/>
            <a:ext cx="5295902" cy="488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 txBox="1"/>
          <p:nvPr/>
        </p:nvSpPr>
        <p:spPr>
          <a:xfrm>
            <a:off x="444500" y="2038350"/>
            <a:ext cx="25209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DB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정보나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Mail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정보등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정보와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정적인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SQL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작성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sz="700"/>
          </a:p>
        </p:txBody>
      </p:sp>
      <p:sp>
        <p:nvSpPr>
          <p:cNvPr id="376" name="Google Shape;376;p37"/>
          <p:cNvSpPr txBox="1"/>
          <p:nvPr/>
        </p:nvSpPr>
        <p:spPr>
          <a:xfrm>
            <a:off x="304800" y="3721100"/>
            <a:ext cx="31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자바프로그램에서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프로그램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설정정보를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정적으로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정해놓는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대신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하드코딩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.properties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확장자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파일로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저장하여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변경에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유연하게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대처하게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b="0" i="0" lang="ko" sz="8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sz="700"/>
          </a:p>
        </p:txBody>
      </p:sp>
      <p:sp>
        <p:nvSpPr>
          <p:cNvPr id="377" name="Google Shape;377;p37"/>
          <p:cNvSpPr txBox="1"/>
          <p:nvPr/>
        </p:nvSpPr>
        <p:spPr>
          <a:xfrm>
            <a:off x="341325" y="66175"/>
            <a:ext cx="1691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활용 (1)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1155700"/>
            <a:ext cx="18415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0" y="2241550"/>
            <a:ext cx="14859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" y="2032000"/>
            <a:ext cx="1485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750" y="1593850"/>
            <a:ext cx="1485900" cy="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2550" y="1682750"/>
            <a:ext cx="5092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 txBox="1"/>
          <p:nvPr/>
        </p:nvSpPr>
        <p:spPr>
          <a:xfrm>
            <a:off x="914400" y="3244850"/>
            <a:ext cx="2520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동적인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sql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sz="700"/>
          </a:p>
        </p:txBody>
      </p:sp>
      <p:sp>
        <p:nvSpPr>
          <p:cNvPr id="388" name="Google Shape;388;p38"/>
          <p:cNvSpPr txBox="1"/>
          <p:nvPr/>
        </p:nvSpPr>
        <p:spPr>
          <a:xfrm>
            <a:off x="4826000" y="1250950"/>
            <a:ext cx="3048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Image -&gt; Base64 encode</a:t>
            </a:r>
            <a:endParaRPr sz="700"/>
          </a:p>
        </p:txBody>
      </p:sp>
      <p:sp>
        <p:nvSpPr>
          <p:cNvPr id="389" name="Google Shape;389;p38"/>
          <p:cNvSpPr txBox="1"/>
          <p:nvPr/>
        </p:nvSpPr>
        <p:spPr>
          <a:xfrm>
            <a:off x="4813300" y="3092450"/>
            <a:ext cx="3492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JSONObject -&gt; List&lt;String&gt;</a:t>
            </a:r>
            <a:endParaRPr sz="7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JSONObject -&gt; List&lt;Integer&gt;</a:t>
            </a:r>
            <a:endParaRPr sz="700"/>
          </a:p>
        </p:txBody>
      </p:sp>
      <p:sp>
        <p:nvSpPr>
          <p:cNvPr id="390" name="Google Shape;390;p38"/>
          <p:cNvSpPr txBox="1"/>
          <p:nvPr/>
        </p:nvSpPr>
        <p:spPr>
          <a:xfrm>
            <a:off x="5632450" y="3790950"/>
            <a:ext cx="18417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admin </a:t>
            </a:r>
            <a:r>
              <a:rPr b="0" i="0" lang="ko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페이지에서</a:t>
            </a:r>
            <a:r>
              <a:rPr b="0" i="0" lang="ko" sz="12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checkList</a:t>
            </a:r>
            <a:endParaRPr sz="700"/>
          </a:p>
        </p:txBody>
      </p:sp>
      <p:sp>
        <p:nvSpPr>
          <p:cNvPr id="391" name="Google Shape;391;p38"/>
          <p:cNvSpPr txBox="1"/>
          <p:nvPr/>
        </p:nvSpPr>
        <p:spPr>
          <a:xfrm>
            <a:off x="4394200" y="901700"/>
            <a:ext cx="4083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Main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New, Best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사진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Buffer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b="0" i="0" lang="ko" sz="2000" u="none" cap="none" strike="noStrik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b="0" i="0" lang="k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endParaRPr sz="700"/>
          </a:p>
        </p:txBody>
      </p:sp>
      <p:sp>
        <p:nvSpPr>
          <p:cNvPr id="392" name="Google Shape;392;p38"/>
          <p:cNvSpPr txBox="1"/>
          <p:nvPr/>
        </p:nvSpPr>
        <p:spPr>
          <a:xfrm rot="-659835">
            <a:off x="2933741" y="1174743"/>
            <a:ext cx="819346" cy="939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3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393" name="Google Shape;393;p38"/>
          <p:cNvSpPr txBox="1"/>
          <p:nvPr/>
        </p:nvSpPr>
        <p:spPr>
          <a:xfrm rot="1799800">
            <a:off x="4013245" y="2419377"/>
            <a:ext cx="914492" cy="1047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9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394" name="Google Shape;394;p38"/>
          <p:cNvSpPr txBox="1"/>
          <p:nvPr/>
        </p:nvSpPr>
        <p:spPr>
          <a:xfrm rot="5400000">
            <a:off x="1765325" y="2476675"/>
            <a:ext cx="819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3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395" name="Google Shape;395;p38"/>
          <p:cNvSpPr txBox="1"/>
          <p:nvPr/>
        </p:nvSpPr>
        <p:spPr>
          <a:xfrm rot="4379505">
            <a:off x="2959162" y="1733631"/>
            <a:ext cx="1257395" cy="1498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5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／</a:t>
            </a:r>
            <a:endParaRPr sz="700"/>
          </a:p>
        </p:txBody>
      </p:sp>
      <p:sp>
        <p:nvSpPr>
          <p:cNvPr id="396" name="Google Shape;396;p38"/>
          <p:cNvSpPr txBox="1"/>
          <p:nvPr/>
        </p:nvSpPr>
        <p:spPr>
          <a:xfrm>
            <a:off x="341325" y="66175"/>
            <a:ext cx="1691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활용 (2)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181100"/>
            <a:ext cx="8566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340100"/>
            <a:ext cx="8566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5950" y="1085850"/>
            <a:ext cx="1987550" cy="34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0" y="1041400"/>
            <a:ext cx="3225800" cy="3448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/>
        </p:nvSpPr>
        <p:spPr>
          <a:xfrm>
            <a:off x="341325" y="66175"/>
            <a:ext cx="1691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성능개선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685800"/>
            <a:ext cx="8820150" cy="43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50" y="1866900"/>
            <a:ext cx="75819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6350" y="4025900"/>
            <a:ext cx="2476501" cy="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 txBox="1"/>
          <p:nvPr/>
        </p:nvSpPr>
        <p:spPr>
          <a:xfrm>
            <a:off x="3956050" y="4464050"/>
            <a:ext cx="18732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빨간</a:t>
            </a:r>
            <a:r>
              <a:rPr b="0" i="0" lang="ko" sz="11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11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테두리만</a:t>
            </a:r>
            <a:r>
              <a:rPr b="0" i="0" lang="ko" sz="11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11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" sz="11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11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그리게</a:t>
            </a:r>
            <a:r>
              <a:rPr b="0" i="0" lang="ko" sz="11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" sz="1100" u="none" cap="none" strike="noStrike">
                <a:solidFill>
                  <a:srgbClr val="FF2B00"/>
                </a:solidFill>
                <a:latin typeface="Calibri"/>
                <a:ea typeface="Calibri"/>
                <a:cs typeface="Calibri"/>
                <a:sym typeface="Calibri"/>
              </a:rPr>
              <a:t>한다</a:t>
            </a:r>
            <a:r>
              <a:rPr b="0" i="0" lang="ko" sz="11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700"/>
          </a:p>
        </p:txBody>
      </p:sp>
      <p:sp>
        <p:nvSpPr>
          <p:cNvPr id="414" name="Google Shape;414;p40"/>
          <p:cNvSpPr txBox="1"/>
          <p:nvPr/>
        </p:nvSpPr>
        <p:spPr>
          <a:xfrm rot="-5400000">
            <a:off x="4527550" y="3975150"/>
            <a:ext cx="501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3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415" name="Google Shape;415;p40"/>
          <p:cNvSpPr txBox="1"/>
          <p:nvPr/>
        </p:nvSpPr>
        <p:spPr>
          <a:xfrm rot="-8579991">
            <a:off x="3721223" y="4032400"/>
            <a:ext cx="501481" cy="577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300" u="none" cap="none" strike="noStrike">
                <a:solidFill>
                  <a:srgbClr val="FF2B00"/>
                </a:solidFill>
                <a:latin typeface="Noto Sans"/>
                <a:ea typeface="Noto Sans"/>
                <a:cs typeface="Noto Sans"/>
                <a:sym typeface="Noto Sans"/>
              </a:rPr>
              <a:t>→</a:t>
            </a:r>
            <a:endParaRPr sz="700"/>
          </a:p>
        </p:txBody>
      </p:sp>
      <p:sp>
        <p:nvSpPr>
          <p:cNvPr id="416" name="Google Shape;416;p40"/>
          <p:cNvSpPr txBox="1"/>
          <p:nvPr/>
        </p:nvSpPr>
        <p:spPr>
          <a:xfrm>
            <a:off x="163969" y="66175"/>
            <a:ext cx="3760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비동기 통신 - FETCH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/>
        </p:nvSpPr>
        <p:spPr>
          <a:xfrm>
            <a:off x="2068500" y="1888783"/>
            <a:ext cx="5007000" cy="28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thic A1 ExtraLight"/>
              <a:buChar char="●"/>
            </a:pPr>
            <a:r>
              <a:rPr i="0" lang="ko" sz="1500" u="none" cap="none" strike="noStrike">
                <a:solidFill>
                  <a:srgbClr val="000000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데이터 삭제시 Trigger 사용못한 점</a:t>
            </a:r>
            <a:endParaRPr i="0" sz="1500" u="none" cap="none" strike="noStrike">
              <a:solidFill>
                <a:srgbClr val="000000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-323850" lvl="0" marL="45720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thic A1 ExtraLight"/>
              <a:buChar char="●"/>
            </a:pPr>
            <a:r>
              <a:rPr lang="ko" sz="1500">
                <a:solidFill>
                  <a:schemeClr val="dk1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주문(배송완료)한 사람만 리뷰 작성이 가능하게 하지 못한점</a:t>
            </a:r>
            <a:endParaRPr sz="700">
              <a:solidFill>
                <a:schemeClr val="dk1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-323850" lvl="0" marL="45720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thic A1 ExtraLight"/>
              <a:buChar char="●"/>
            </a:pPr>
            <a:r>
              <a:rPr lang="ko" sz="1500">
                <a:solidFill>
                  <a:schemeClr val="dk1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review가 table 5개 조인</a:t>
            </a:r>
            <a:endParaRPr sz="700">
              <a:solidFill>
                <a:schemeClr val="dk1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457200" lvl="0" marL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데이터 각각 테이블에 10만개씩 넣어서</a:t>
            </a:r>
            <a:endParaRPr sz="700">
              <a:solidFill>
                <a:schemeClr val="dk1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457200" lvl="0" marL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Gothic A1 ExtraLight"/>
                <a:ea typeface="Gothic A1 ExtraLight"/>
                <a:cs typeface="Gothic A1 ExtraLight"/>
                <a:sym typeface="Gothic A1 ExtraLight"/>
              </a:rPr>
              <a:t>쿼리속도 개선하지 못한 점</a:t>
            </a:r>
            <a:endParaRPr sz="700">
              <a:solidFill>
                <a:schemeClr val="dk1"/>
              </a:solidFill>
              <a:latin typeface="Gothic A1 ExtraLight"/>
              <a:ea typeface="Gothic A1 ExtraLight"/>
              <a:cs typeface="Gothic A1 ExtraLight"/>
              <a:sym typeface="Gothic A1 ExtraLight"/>
            </a:endParaRPr>
          </a:p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  <p:sp>
        <p:nvSpPr>
          <p:cNvPr id="422" name="Google Shape;422;p41"/>
          <p:cNvSpPr txBox="1"/>
          <p:nvPr>
            <p:ph idx="4294967295" type="ctrTitle"/>
          </p:nvPr>
        </p:nvSpPr>
        <p:spPr>
          <a:xfrm>
            <a:off x="2258850" y="255615"/>
            <a:ext cx="46263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50">
                <a:latin typeface="Gothic A1 Thin"/>
                <a:ea typeface="Gothic A1 Thin"/>
                <a:cs typeface="Gothic A1 Thin"/>
                <a:sym typeface="Gothic A1 Thin"/>
              </a:rPr>
              <a:t>아쉬운 점</a:t>
            </a:r>
            <a:endParaRPr sz="4150"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cxnSp>
        <p:nvCxnSpPr>
          <p:cNvPr id="423" name="Google Shape;423;p41"/>
          <p:cNvCxnSpPr/>
          <p:nvPr/>
        </p:nvCxnSpPr>
        <p:spPr>
          <a:xfrm>
            <a:off x="3570600" y="1118604"/>
            <a:ext cx="20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2865000" y="1282665"/>
            <a:ext cx="33684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ABOUT US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 flipH="1" rot="10800000">
            <a:off x="2865000" y="2253740"/>
            <a:ext cx="34140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61750" y="3369775"/>
            <a:ext cx="62205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GROUP #1</a:t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곽수아 이대승 이정주 장윤호</a:t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ctrTitle"/>
          </p:nvPr>
        </p:nvSpPr>
        <p:spPr>
          <a:xfrm>
            <a:off x="2610000" y="1952875"/>
            <a:ext cx="39240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Thin"/>
                <a:ea typeface="Gothic A1 Thin"/>
                <a:cs typeface="Gothic A1 Thin"/>
                <a:sym typeface="Gothic A1 Thin"/>
              </a:rPr>
              <a:t>프로젝트 시연</a:t>
            </a:r>
            <a:endParaRPr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cxnSp>
        <p:nvCxnSpPr>
          <p:cNvPr id="429" name="Google Shape;429;p42"/>
          <p:cNvCxnSpPr/>
          <p:nvPr/>
        </p:nvCxnSpPr>
        <p:spPr>
          <a:xfrm>
            <a:off x="2852575" y="2914400"/>
            <a:ext cx="34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2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ctrTitle"/>
          </p:nvPr>
        </p:nvSpPr>
        <p:spPr>
          <a:xfrm>
            <a:off x="2610000" y="1952875"/>
            <a:ext cx="39240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QNA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436" name="Google Shape;436;p43"/>
          <p:cNvCxnSpPr/>
          <p:nvPr/>
        </p:nvCxnSpPr>
        <p:spPr>
          <a:xfrm>
            <a:off x="4017680" y="2914400"/>
            <a:ext cx="11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3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ctrTitle"/>
          </p:nvPr>
        </p:nvSpPr>
        <p:spPr>
          <a:xfrm>
            <a:off x="2258850" y="1984889"/>
            <a:ext cx="46263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THANK YOU!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443" name="Google Shape;443;p44"/>
          <p:cNvCxnSpPr/>
          <p:nvPr/>
        </p:nvCxnSpPr>
        <p:spPr>
          <a:xfrm>
            <a:off x="2946150" y="2943975"/>
            <a:ext cx="32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4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2610000" y="1952875"/>
            <a:ext cx="3924000" cy="9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Thin"/>
                <a:ea typeface="Gothic A1 Thin"/>
                <a:cs typeface="Gothic A1 Thin"/>
                <a:sym typeface="Gothic A1 Thin"/>
              </a:rPr>
              <a:t>프로젝트 개요</a:t>
            </a:r>
            <a:endParaRPr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cxnSp>
        <p:nvCxnSpPr>
          <p:cNvPr id="77" name="Google Shape;77;p16"/>
          <p:cNvCxnSpPr/>
          <p:nvPr/>
        </p:nvCxnSpPr>
        <p:spPr>
          <a:xfrm flipH="1" rot="10800000">
            <a:off x="2865000" y="2923938"/>
            <a:ext cx="34140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461750" y="3369775"/>
            <a:ext cx="62205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480550" y="74419"/>
            <a:ext cx="4182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Gothic A1 Thin"/>
                <a:ea typeface="Gothic A1 Thin"/>
                <a:cs typeface="Gothic A1 Thin"/>
                <a:sym typeface="Gothic A1 Thin"/>
              </a:rPr>
              <a:t>참고 사이트 및 선정 동기</a:t>
            </a:r>
            <a:endParaRPr sz="3000">
              <a:solidFill>
                <a:schemeClr val="dk2"/>
              </a:solidFill>
              <a:latin typeface="Gothic A1 Thin"/>
              <a:ea typeface="Gothic A1 Thin"/>
              <a:cs typeface="Gothic A1 Thin"/>
              <a:sym typeface="Gothic A1 Thi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63" y="709350"/>
            <a:ext cx="6690474" cy="43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8"/>
          <p:cNvGraphicFramePr/>
          <p:nvPr/>
        </p:nvGraphicFramePr>
        <p:xfrm>
          <a:off x="2476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{977BCE92-987C-4BF4-AFFC-5EF2BEB51F20}</a:tableStyleId>
              </a:tblPr>
              <a:tblGrid>
                <a:gridCol w="666750"/>
                <a:gridCol w="9969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  <a:gridCol w="412750"/>
              </a:tblGrid>
              <a:tr h="4064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Plan of action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5.27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5.28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5.29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5.30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5.31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6.01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6.02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6.03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6.04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6.05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6.06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6.07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6.08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6.09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6.10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6.11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47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6F5"/>
                    </a:solidFill>
                  </a:tcPr>
                </a:tc>
              </a:tr>
              <a:tr h="2667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FFFFFF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사전 준비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41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프로젝트 주제 선정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413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요구사항 분석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DB 설계 및 스키마 생성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프로젝트 세팅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FFFFFF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front</a:t>
                      </a:r>
                      <a:endParaRPr sz="600" u="none" cap="none" strike="noStrike"/>
                    </a:p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FFFFFF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(jsp, css,</a:t>
                      </a:r>
                      <a:endParaRPr sz="700"/>
                    </a:p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FFFFFF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javaScript)</a:t>
                      </a:r>
                      <a:endParaRPr sz="700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41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Member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Goods, Order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Q&amp;A, Notice, Review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Admin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back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41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Member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Goods, Order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Q&amp;A, Notice, Review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6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Admin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9100">
                <a:tc gridSpan="1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900" u="none" cap="none" strike="noStrike">
                          <a:solidFill>
                            <a:srgbClr val="2D4136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Total Time : 16 day</a:t>
                      </a:r>
                      <a:endParaRPr sz="600" u="none" cap="none" strike="noStrike"/>
                    </a:p>
                  </a:txBody>
                  <a:tcPr marT="9525" marB="9525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1282700"/>
            <a:ext cx="425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1568450"/>
            <a:ext cx="425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0" y="1835150"/>
            <a:ext cx="8445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350" y="2108200"/>
            <a:ext cx="425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4800" y="2381250"/>
            <a:ext cx="30289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4800" y="3505200"/>
            <a:ext cx="30289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4800" y="4343400"/>
            <a:ext cx="60579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4800" y="3219450"/>
            <a:ext cx="60579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4800" y="2940050"/>
            <a:ext cx="60579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4800" y="4064000"/>
            <a:ext cx="60579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3850" y="3765550"/>
            <a:ext cx="5162549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3850" y="2673350"/>
            <a:ext cx="516254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4294967295" type="ctrTitle"/>
          </p:nvPr>
        </p:nvSpPr>
        <p:spPr>
          <a:xfrm>
            <a:off x="555600" y="-14355"/>
            <a:ext cx="80328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latin typeface="Gothic A1 ExtraLight"/>
                <a:ea typeface="Gothic A1 ExtraLight"/>
                <a:cs typeface="Gothic A1 ExtraLight"/>
                <a:sym typeface="Gothic A1 ExtraLight"/>
              </a:rPr>
              <a:t>일정표</a:t>
            </a:r>
            <a:endParaRPr sz="3900">
              <a:latin typeface="Gothic A1 ExtraLight"/>
              <a:ea typeface="Gothic A1 ExtraLight"/>
              <a:cs typeface="Gothic A1 ExtraLight"/>
              <a:sym typeface="Gothic A1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2001750" y="-169540"/>
            <a:ext cx="51405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Quicksand Light"/>
                <a:ea typeface="Quicksand Light"/>
                <a:cs typeface="Quicksand Light"/>
                <a:sym typeface="Quicksand Light"/>
              </a:rPr>
              <a:t>ERD DIAGRAM</a:t>
            </a:r>
            <a:endParaRPr sz="48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2475300" y="1287613"/>
            <a:ext cx="41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/>
        </p:nvSpPr>
        <p:spPr>
          <a:xfrm>
            <a:off x="965400" y="2440825"/>
            <a:ext cx="1475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925" y="666750"/>
            <a:ext cx="7042151" cy="44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2001750" y="340375"/>
            <a:ext cx="51405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Quicksand Light"/>
                <a:ea typeface="Quicksand Light"/>
                <a:cs typeface="Quicksand Light"/>
                <a:sym typeface="Quicksand Light"/>
              </a:rPr>
              <a:t>STACKS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>
            <a:off x="2475300" y="1287613"/>
            <a:ext cx="41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650" y="2402225"/>
            <a:ext cx="910476" cy="9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150" y="3514925"/>
            <a:ext cx="723475" cy="6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5382" y="1989787"/>
            <a:ext cx="1390484" cy="7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350" y="1943488"/>
            <a:ext cx="2026130" cy="8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600" y="3863972"/>
            <a:ext cx="1554051" cy="87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9322" y="2995471"/>
            <a:ext cx="1681778" cy="8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7100" y="3864724"/>
            <a:ext cx="1148428" cy="8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353" y="2993500"/>
            <a:ext cx="1557295" cy="8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7778" y="2768390"/>
            <a:ext cx="1557294" cy="7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07024" y="1989775"/>
            <a:ext cx="875978" cy="8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05512" y="2976309"/>
            <a:ext cx="977475" cy="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36375" y="4001125"/>
            <a:ext cx="1554051" cy="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3551120" y="103450"/>
            <a:ext cx="1794600" cy="54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</a:rPr>
              <a:t>사용자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3827434" y="896723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회원가입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3827434" y="1495322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로그인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759406" y="1495322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로그아웃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5895461" y="1495322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정보수정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895461" y="896723"/>
            <a:ext cx="1242000" cy="4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공지사항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0" name="Google Shape;140;p21"/>
          <p:cNvCxnSpPr>
            <a:stCxn id="136" idx="0"/>
            <a:endCxn id="135" idx="2"/>
          </p:cNvCxnSpPr>
          <p:nvPr/>
        </p:nvCxnSpPr>
        <p:spPr>
          <a:xfrm rot="10800000">
            <a:off x="4448434" y="1340222"/>
            <a:ext cx="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>
            <a:stCxn id="138" idx="1"/>
            <a:endCxn id="136" idx="3"/>
          </p:cNvCxnSpPr>
          <p:nvPr/>
        </p:nvCxnSpPr>
        <p:spPr>
          <a:xfrm rot="10800000">
            <a:off x="5069561" y="1717022"/>
            <a:ext cx="8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1"/>
          <p:cNvCxnSpPr>
            <a:stCxn id="136" idx="1"/>
            <a:endCxn id="137" idx="3"/>
          </p:cNvCxnSpPr>
          <p:nvPr/>
        </p:nvCxnSpPr>
        <p:spPr>
          <a:xfrm rot="10800000">
            <a:off x="3001534" y="1717022"/>
            <a:ext cx="8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1"/>
          <p:cNvSpPr/>
          <p:nvPr/>
        </p:nvSpPr>
        <p:spPr>
          <a:xfrm>
            <a:off x="5522177" y="2997543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788654" y="2830382"/>
            <a:ext cx="1073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리뷰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788654" y="3316886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5788654" y="3803390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수정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5788654" y="4289894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7397174" y="2997543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663651" y="2830382"/>
            <a:ext cx="1073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Q&amp;A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7663651" y="3316886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7663651" y="3803390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수정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7663651" y="4289894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3647175" y="2997568"/>
            <a:ext cx="1677900" cy="18057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913652" y="2830407"/>
            <a:ext cx="1073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장바구니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3913652" y="3316911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등록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3913652" y="3803415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3913652" y="4289919"/>
            <a:ext cx="1073400" cy="35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주문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58" name="Google Shape;158;p21"/>
          <p:cNvCxnSpPr>
            <a:stCxn id="134" idx="2"/>
            <a:endCxn id="135" idx="0"/>
          </p:cNvCxnSpPr>
          <p:nvPr/>
        </p:nvCxnSpPr>
        <p:spPr>
          <a:xfrm>
            <a:off x="4448420" y="650050"/>
            <a:ext cx="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>
            <a:endCxn id="149" idx="0"/>
          </p:cNvCxnSpPr>
          <p:nvPr/>
        </p:nvCxnSpPr>
        <p:spPr>
          <a:xfrm>
            <a:off x="4063651" y="2106182"/>
            <a:ext cx="4136700" cy="72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/>
          <p:nvPr/>
        </p:nvCxnSpPr>
        <p:spPr>
          <a:xfrm rot="10800000">
            <a:off x="4444900" y="1947775"/>
            <a:ext cx="30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1"/>
          <p:cNvCxnSpPr/>
          <p:nvPr/>
        </p:nvCxnSpPr>
        <p:spPr>
          <a:xfrm flipH="1">
            <a:off x="2339884" y="2106039"/>
            <a:ext cx="2104500" cy="724200"/>
          </a:xfrm>
          <a:prstGeom prst="bentConnector3">
            <a:avLst>
              <a:gd fmla="val 999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>
            <a:stCxn id="136" idx="2"/>
            <a:endCxn id="154" idx="0"/>
          </p:cNvCxnSpPr>
          <p:nvPr/>
        </p:nvCxnSpPr>
        <p:spPr>
          <a:xfrm>
            <a:off x="4448434" y="1938722"/>
            <a:ext cx="18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>
            <a:endCxn id="144" idx="0"/>
          </p:cNvCxnSpPr>
          <p:nvPr/>
        </p:nvCxnSpPr>
        <p:spPr>
          <a:xfrm>
            <a:off x="6324754" y="2105882"/>
            <a:ext cx="600" cy="7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 flipH="1">
            <a:off x="590500" y="2106195"/>
            <a:ext cx="1758600" cy="72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/>
          <p:nvPr/>
        </p:nvSpPr>
        <p:spPr>
          <a:xfrm>
            <a:off x="1627329" y="2830375"/>
            <a:ext cx="14460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주문목록조회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8925" y="2830375"/>
            <a:ext cx="1073400" cy="35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찜목록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